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sldIdLst>
    <p:sldId id="256" r:id="rId2"/>
    <p:sldId id="257" r:id="rId3"/>
    <p:sldId id="258" r:id="rId4"/>
    <p:sldId id="264" r:id="rId5"/>
    <p:sldId id="265" r:id="rId6"/>
    <p:sldId id="268" r:id="rId7"/>
    <p:sldId id="266" r:id="rId8"/>
    <p:sldId id="269" r:id="rId9"/>
    <p:sldId id="259" r:id="rId10"/>
  </p:sldIdLst>
  <p:sldSz cx="9144000" cy="6858000" type="screen4x3"/>
  <p:notesSz cx="6858000" cy="9144000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79" d="100"/>
          <a:sy n="79" d="100"/>
        </p:scale>
        <p:origin x="1013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2" name="Group 2"/>
          <p:cNvGrpSpPr>
            <a:grpSpLocks/>
          </p:cNvGrpSpPr>
          <p:nvPr/>
        </p:nvGrpSpPr>
        <p:grpSpPr bwMode="auto">
          <a:xfrm>
            <a:off x="319088" y="1752600"/>
            <a:ext cx="8824912" cy="5129213"/>
            <a:chOff x="201" y="1104"/>
            <a:chExt cx="5559" cy="3231"/>
          </a:xfrm>
        </p:grpSpPr>
        <p:sp>
          <p:nvSpPr>
            <p:cNvPr id="40963" name="Freeform 3"/>
            <p:cNvSpPr>
              <a:spLocks/>
            </p:cNvSpPr>
            <p:nvPr/>
          </p:nvSpPr>
          <p:spPr bwMode="ltGray">
            <a:xfrm>
              <a:off x="210" y="1104"/>
              <a:ext cx="5550" cy="3216"/>
            </a:xfrm>
            <a:custGeom>
              <a:avLst/>
              <a:gdLst>
                <a:gd name="T0" fmla="*/ 335 w 5550"/>
                <a:gd name="T1" fmla="*/ 0 h 3216"/>
                <a:gd name="T2" fmla="*/ 333 w 5550"/>
                <a:gd name="T3" fmla="*/ 1290 h 3216"/>
                <a:gd name="T4" fmla="*/ 0 w 5550"/>
                <a:gd name="T5" fmla="*/ 1290 h 3216"/>
                <a:gd name="T6" fmla="*/ 6 w 5550"/>
                <a:gd name="T7" fmla="*/ 3210 h 3216"/>
                <a:gd name="T8" fmla="*/ 5550 w 5550"/>
                <a:gd name="T9" fmla="*/ 3216 h 3216"/>
                <a:gd name="T10" fmla="*/ 5550 w 5550"/>
                <a:gd name="T11" fmla="*/ 0 h 3216"/>
                <a:gd name="T12" fmla="*/ 335 w 5550"/>
                <a:gd name="T13" fmla="*/ 0 h 3216"/>
                <a:gd name="T14" fmla="*/ 335 w 5550"/>
                <a:gd name="T15" fmla="*/ 0 h 3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40964" name="Freeform 4"/>
            <p:cNvSpPr>
              <a:spLocks/>
            </p:cNvSpPr>
            <p:nvPr/>
          </p:nvSpPr>
          <p:spPr bwMode="ltGray">
            <a:xfrm>
              <a:off x="528" y="2400"/>
              <a:ext cx="5232" cy="1920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2182 h 2182"/>
                <a:gd name="T4" fmla="*/ 4897 w 4897"/>
                <a:gd name="T5" fmla="*/ 2182 h 2182"/>
                <a:gd name="T6" fmla="*/ 4897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40965" name="Freeform 5"/>
            <p:cNvSpPr>
              <a:spLocks/>
            </p:cNvSpPr>
            <p:nvPr/>
          </p:nvSpPr>
          <p:spPr bwMode="ltGray">
            <a:xfrm>
              <a:off x="201" y="2377"/>
              <a:ext cx="3455" cy="29"/>
            </a:xfrm>
            <a:custGeom>
              <a:avLst/>
              <a:gdLst>
                <a:gd name="T0" fmla="*/ 0 w 5387"/>
                <a:gd name="T1" fmla="*/ 0 h 149"/>
                <a:gd name="T2" fmla="*/ 0 w 5387"/>
                <a:gd name="T3" fmla="*/ 149 h 149"/>
                <a:gd name="T4" fmla="*/ 5387 w 5387"/>
                <a:gd name="T5" fmla="*/ 149 h 149"/>
                <a:gd name="T6" fmla="*/ 5387 w 5387"/>
                <a:gd name="T7" fmla="*/ 0 h 149"/>
                <a:gd name="T8" fmla="*/ 0 w 5387"/>
                <a:gd name="T9" fmla="*/ 0 h 149"/>
                <a:gd name="T10" fmla="*/ 0 w 5387"/>
                <a:gd name="T1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40966" name="Freeform 6"/>
            <p:cNvSpPr>
              <a:spLocks/>
            </p:cNvSpPr>
            <p:nvPr/>
          </p:nvSpPr>
          <p:spPr bwMode="ltGray">
            <a:xfrm>
              <a:off x="528" y="1104"/>
              <a:ext cx="4894" cy="29"/>
            </a:xfrm>
            <a:custGeom>
              <a:avLst/>
              <a:gdLst>
                <a:gd name="T0" fmla="*/ 0 w 5387"/>
                <a:gd name="T1" fmla="*/ 0 h 149"/>
                <a:gd name="T2" fmla="*/ 0 w 5387"/>
                <a:gd name="T3" fmla="*/ 149 h 149"/>
                <a:gd name="T4" fmla="*/ 5387 w 5387"/>
                <a:gd name="T5" fmla="*/ 149 h 149"/>
                <a:gd name="T6" fmla="*/ 5387 w 5387"/>
                <a:gd name="T7" fmla="*/ 0 h 149"/>
                <a:gd name="T8" fmla="*/ 0 w 5387"/>
                <a:gd name="T9" fmla="*/ 0 h 149"/>
                <a:gd name="T10" fmla="*/ 0 w 5387"/>
                <a:gd name="T1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40967" name="Freeform 7"/>
            <p:cNvSpPr>
              <a:spLocks/>
            </p:cNvSpPr>
            <p:nvPr/>
          </p:nvSpPr>
          <p:spPr bwMode="ltGray">
            <a:xfrm>
              <a:off x="201" y="2377"/>
              <a:ext cx="30" cy="1958"/>
            </a:xfrm>
            <a:custGeom>
              <a:avLst/>
              <a:gdLst>
                <a:gd name="T0" fmla="*/ 0 w 30"/>
                <a:gd name="T1" fmla="*/ 0 h 1416"/>
                <a:gd name="T2" fmla="*/ 0 w 30"/>
                <a:gd name="T3" fmla="*/ 1416 h 1416"/>
                <a:gd name="T4" fmla="*/ 29 w 30"/>
                <a:gd name="T5" fmla="*/ 1416 h 1416"/>
                <a:gd name="T6" fmla="*/ 30 w 30"/>
                <a:gd name="T7" fmla="*/ 27 h 1416"/>
                <a:gd name="T8" fmla="*/ 0 w 30"/>
                <a:gd name="T9" fmla="*/ 0 h 1416"/>
                <a:gd name="T10" fmla="*/ 0 w 30"/>
                <a:gd name="T1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40968" name="Freeform 8"/>
            <p:cNvSpPr>
              <a:spLocks/>
            </p:cNvSpPr>
            <p:nvPr/>
          </p:nvSpPr>
          <p:spPr bwMode="ltGray">
            <a:xfrm>
              <a:off x="528" y="1104"/>
              <a:ext cx="29" cy="3225"/>
            </a:xfrm>
            <a:custGeom>
              <a:avLst/>
              <a:gdLst>
                <a:gd name="T0" fmla="*/ 0 w 29"/>
                <a:gd name="T1" fmla="*/ 0 h 2161"/>
                <a:gd name="T2" fmla="*/ 0 w 29"/>
                <a:gd name="T3" fmla="*/ 2161 h 2161"/>
                <a:gd name="T4" fmla="*/ 29 w 29"/>
                <a:gd name="T5" fmla="*/ 2161 h 2161"/>
                <a:gd name="T6" fmla="*/ 27 w 29"/>
                <a:gd name="T7" fmla="*/ 27 h 2161"/>
                <a:gd name="T8" fmla="*/ 0 w 29"/>
                <a:gd name="T9" fmla="*/ 0 h 2161"/>
                <a:gd name="T10" fmla="*/ 0 w 29"/>
                <a:gd name="T11" fmla="*/ 0 h 2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40969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90600" y="1905000"/>
            <a:ext cx="7772400" cy="1736725"/>
          </a:xfrm>
        </p:spPr>
        <p:txBody>
          <a:bodyPr anchor="t"/>
          <a:lstStyle>
            <a:lvl1pPr>
              <a:defRPr sz="5400"/>
            </a:lvl1pPr>
          </a:lstStyle>
          <a:p>
            <a:pPr lvl="0"/>
            <a:r>
              <a:rPr lang="hu-HU" altLang="hu-HU" noProof="0" smtClean="0"/>
              <a:t>Mintacím szerkesztése</a:t>
            </a:r>
          </a:p>
        </p:txBody>
      </p:sp>
      <p:sp>
        <p:nvSpPr>
          <p:cNvPr id="40970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90600" y="3962400"/>
            <a:ext cx="67818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hu-HU" altLang="hu-HU" noProof="0" smtClean="0"/>
              <a:t>Alcím mintájának szerkesztése</a:t>
            </a:r>
          </a:p>
        </p:txBody>
      </p:sp>
      <p:sp>
        <p:nvSpPr>
          <p:cNvPr id="40971" name="Rectangle 11"/>
          <p:cNvSpPr>
            <a:spLocks noGrp="1" noChangeArrowheads="1"/>
          </p:cNvSpPr>
          <p:nvPr>
            <p:ph type="dt" sz="quarter" idx="2"/>
          </p:nvPr>
        </p:nvSpPr>
        <p:spPr>
          <a:xfrm>
            <a:off x="9906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40972" name="Rectangle 12"/>
          <p:cNvSpPr>
            <a:spLocks noGrp="1" noChangeArrowheads="1"/>
          </p:cNvSpPr>
          <p:nvPr>
            <p:ph type="ftr" sz="quarter" idx="3"/>
          </p:nvPr>
        </p:nvSpPr>
        <p:spPr>
          <a:xfrm>
            <a:off x="3468688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40973" name="Rectangle 1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52800E48-B825-4A7B-9AF1-EC88173F9EAA}" type="slidenum">
              <a:rPr lang="hu-HU" altLang="hu-HU"/>
              <a:pPr/>
              <a:t>‹#›</a:t>
            </a:fld>
            <a:endParaRPr lang="hu-HU" alt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21EBDA-7F16-41FB-BEDD-DF6395441405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828138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CCFC6D-F458-473C-AD4A-785568857065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960774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B63737-1550-4EA9-A80C-93A63810D26E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983112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D63237-7C6C-41F6-B42B-21942CC16398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534590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D2D5F4-9F7C-4FB4-982D-D48F376ADE64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482216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7C9E9D-8974-43D5-BC9F-BDA139F4F717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77450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BFD698-4C89-4DAF-A93D-D9EFC2BB2D1F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909957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D5906D-5AC2-41FE-8A2F-70D8F1E14988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977003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22983B-BC39-4BB6-8789-485E63957A97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607837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748463" y="244475"/>
            <a:ext cx="2097087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44475"/>
            <a:ext cx="6138863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089440-07E8-454D-853B-A71E3714F0F9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476843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8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39939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2182 h 2182"/>
                <a:gd name="T4" fmla="*/ 4897 w 4897"/>
                <a:gd name="T5" fmla="*/ 2182 h 2182"/>
                <a:gd name="T6" fmla="*/ 4897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39940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>
                <a:gd name="T0" fmla="*/ 330 w 5550"/>
                <a:gd name="T1" fmla="*/ 1764 h 3168"/>
                <a:gd name="T2" fmla="*/ 0 w 5550"/>
                <a:gd name="T3" fmla="*/ 1764 h 3168"/>
                <a:gd name="T4" fmla="*/ 0 w 5550"/>
                <a:gd name="T5" fmla="*/ 3168 h 3168"/>
                <a:gd name="T6" fmla="*/ 5550 w 5550"/>
                <a:gd name="T7" fmla="*/ 3168 h 3168"/>
                <a:gd name="T8" fmla="*/ 5550 w 5550"/>
                <a:gd name="T9" fmla="*/ 0 h 3168"/>
                <a:gd name="T10" fmla="*/ 330 w 5550"/>
                <a:gd name="T11" fmla="*/ 0 h 3168"/>
                <a:gd name="T12" fmla="*/ 330 w 5550"/>
                <a:gd name="T13" fmla="*/ 1764 h 3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39941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2182 h 2182"/>
                <a:gd name="T4" fmla="*/ 4897 w 4897"/>
                <a:gd name="T5" fmla="*/ 2182 h 2182"/>
                <a:gd name="T6" fmla="*/ 4897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39942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>
                <a:gd name="T0" fmla="*/ 0 w 5387"/>
                <a:gd name="T1" fmla="*/ 0 h 149"/>
                <a:gd name="T2" fmla="*/ 0 w 5387"/>
                <a:gd name="T3" fmla="*/ 149 h 149"/>
                <a:gd name="T4" fmla="*/ 5387 w 5387"/>
                <a:gd name="T5" fmla="*/ 149 h 149"/>
                <a:gd name="T6" fmla="*/ 5387 w 5387"/>
                <a:gd name="T7" fmla="*/ 0 h 149"/>
                <a:gd name="T8" fmla="*/ 0 w 5387"/>
                <a:gd name="T9" fmla="*/ 0 h 149"/>
                <a:gd name="T10" fmla="*/ 0 w 5387"/>
                <a:gd name="T1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39943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>
                <a:gd name="T0" fmla="*/ 0 w 29"/>
                <a:gd name="T1" fmla="*/ 0 h 2161"/>
                <a:gd name="T2" fmla="*/ 0 w 29"/>
                <a:gd name="T3" fmla="*/ 2161 h 2161"/>
                <a:gd name="T4" fmla="*/ 29 w 29"/>
                <a:gd name="T5" fmla="*/ 2161 h 2161"/>
                <a:gd name="T6" fmla="*/ 27 w 29"/>
                <a:gd name="T7" fmla="*/ 27 h 2161"/>
                <a:gd name="T8" fmla="*/ 0 w 29"/>
                <a:gd name="T9" fmla="*/ 0 h 2161"/>
                <a:gd name="T10" fmla="*/ 0 w 29"/>
                <a:gd name="T11" fmla="*/ 0 h 2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39944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>
                <a:gd name="T0" fmla="*/ 0 w 29"/>
                <a:gd name="T1" fmla="*/ 1416 h 1416"/>
                <a:gd name="T2" fmla="*/ 29 w 29"/>
                <a:gd name="T3" fmla="*/ 1416 h 1416"/>
                <a:gd name="T4" fmla="*/ 28 w 29"/>
                <a:gd name="T5" fmla="*/ 24 h 1416"/>
                <a:gd name="T6" fmla="*/ 0 w 29"/>
                <a:gd name="T7" fmla="*/ 0 h 1416"/>
                <a:gd name="T8" fmla="*/ 0 w 29"/>
                <a:gd name="T9" fmla="*/ 1416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39945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>
                <a:gd name="T0" fmla="*/ 0 w 5387"/>
                <a:gd name="T1" fmla="*/ 0 h 149"/>
                <a:gd name="T2" fmla="*/ 0 w 5387"/>
                <a:gd name="T3" fmla="*/ 149 h 149"/>
                <a:gd name="T4" fmla="*/ 5387 w 5387"/>
                <a:gd name="T5" fmla="*/ 149 h 149"/>
                <a:gd name="T6" fmla="*/ 5387 w 5387"/>
                <a:gd name="T7" fmla="*/ 0 h 149"/>
                <a:gd name="T8" fmla="*/ 0 w 5387"/>
                <a:gd name="T9" fmla="*/ 0 h 149"/>
                <a:gd name="T10" fmla="*/ 0 w 5387"/>
                <a:gd name="T1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39946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>
                <a:gd name="T0" fmla="*/ 0 w 30"/>
                <a:gd name="T1" fmla="*/ 0 h 1416"/>
                <a:gd name="T2" fmla="*/ 0 w 30"/>
                <a:gd name="T3" fmla="*/ 1416 h 1416"/>
                <a:gd name="T4" fmla="*/ 29 w 30"/>
                <a:gd name="T5" fmla="*/ 1416 h 1416"/>
                <a:gd name="T6" fmla="*/ 30 w 30"/>
                <a:gd name="T7" fmla="*/ 27 h 1416"/>
                <a:gd name="T8" fmla="*/ 0 w 30"/>
                <a:gd name="T9" fmla="*/ 0 h 1416"/>
                <a:gd name="T10" fmla="*/ 0 w 30"/>
                <a:gd name="T1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3994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19018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hu-HU" altLang="hu-HU"/>
          </a:p>
        </p:txBody>
      </p:sp>
      <p:sp>
        <p:nvSpPr>
          <p:cNvPr id="3994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hu-HU" altLang="hu-HU"/>
          </a:p>
        </p:txBody>
      </p:sp>
      <p:sp>
        <p:nvSpPr>
          <p:cNvPr id="3994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7375" y="6245225"/>
            <a:ext cx="19018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A07F2BAD-AFBD-4A8C-A10E-7A24C9677725}" type="slidenum">
              <a:rPr lang="hu-HU" altLang="hu-HU"/>
              <a:pPr/>
              <a:t>‹#›</a:t>
            </a:fld>
            <a:endParaRPr lang="hu-HU" altLang="hu-HU"/>
          </a:p>
        </p:txBody>
      </p:sp>
      <p:sp>
        <p:nvSpPr>
          <p:cNvPr id="39950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44475"/>
            <a:ext cx="8385175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smtClean="0"/>
              <a:t>Mintacím szerkesztése</a:t>
            </a:r>
          </a:p>
        </p:txBody>
      </p:sp>
      <p:sp>
        <p:nvSpPr>
          <p:cNvPr id="39951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838200" y="1905000"/>
            <a:ext cx="800735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smtClean="0"/>
              <a:t>Mintaszöveg szerkesztése</a:t>
            </a:r>
          </a:p>
          <a:p>
            <a:pPr lvl="1"/>
            <a:r>
              <a:rPr lang="hu-HU" altLang="hu-HU" smtClean="0"/>
              <a:t>Második szint</a:t>
            </a:r>
          </a:p>
          <a:p>
            <a:pPr lvl="2"/>
            <a:r>
              <a:rPr lang="hu-HU" altLang="hu-HU" smtClean="0"/>
              <a:t>Harmadik szint</a:t>
            </a:r>
          </a:p>
          <a:p>
            <a:pPr lvl="3"/>
            <a:r>
              <a:rPr lang="hu-HU" altLang="hu-HU" smtClean="0"/>
              <a:t>Negyedik szint</a:t>
            </a:r>
          </a:p>
          <a:p>
            <a:pPr lvl="4"/>
            <a:r>
              <a:rPr lang="hu-HU" altLang="hu-HU" smtClean="0"/>
              <a:t>Ötödik szint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 b="1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  <a:cs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  <a:cs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  <a:cs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http://www.hvg.hu/image.aspx?id=bb2d49ab-6728-485c-8196-d00482d6acb6&amp;view=7fcefbf8-ac48-4ee6-aef5-32203afa118c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27088" y="260350"/>
            <a:ext cx="7772400" cy="1470025"/>
          </a:xfrm>
        </p:spPr>
        <p:txBody>
          <a:bodyPr/>
          <a:lstStyle/>
          <a:p>
            <a:r>
              <a:rPr lang="hu-HU" altLang="hu-HU" sz="4800"/>
              <a:t>Környezetszennyezés következményei</a:t>
            </a:r>
            <a:br>
              <a:rPr lang="hu-HU" altLang="hu-HU" sz="4800"/>
            </a:br>
            <a:r>
              <a:rPr lang="hu-HU" altLang="hu-HU" sz="3200"/>
              <a:t>összeállította: Székács suli 5-6. osztályos csapata</a:t>
            </a:r>
          </a:p>
        </p:txBody>
      </p:sp>
      <p:pic>
        <p:nvPicPr>
          <p:cNvPr id="2052" name="Picture 4" descr="Április 22 - A Föld napja"/>
          <p:cNvPicPr>
            <a:picLocks noChangeAspect="1" noChangeArrowheads="1"/>
          </p:cNvPicPr>
          <p:nvPr>
            <p:ph type="subTitle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6268" y="3356992"/>
            <a:ext cx="5824311" cy="336150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5220072" y="2492896"/>
            <a:ext cx="37528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hu-HU" altLang="hu-HU" dirty="0"/>
              <a:t>Természetismeret-Biológia szakkör</a:t>
            </a:r>
          </a:p>
          <a:p>
            <a:r>
              <a:rPr lang="hu-HU" altLang="hu-HU" dirty="0"/>
              <a:t>Koordinátor: Machan Zétény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95288" y="692150"/>
            <a:ext cx="8229600" cy="1584325"/>
          </a:xfrm>
        </p:spPr>
        <p:txBody>
          <a:bodyPr/>
          <a:lstStyle/>
          <a:p>
            <a:r>
              <a:rPr lang="hu-HU" altLang="hu-HU" sz="1600"/>
              <a:t>„Mostanáig az ember úgy élt a Földön, mintha a rendelkezésére álló földterületek határtalanok, a levegő, a talaj, és a vízkészletek és az egyéb természeti források pedig kimeríthetetlenek lennének.”</a:t>
            </a:r>
            <a:br>
              <a:rPr lang="hu-HU" altLang="hu-HU" sz="1600"/>
            </a:br>
            <a:r>
              <a:rPr lang="hu-HU" altLang="hu-HU" sz="1600"/>
              <a:t>					René Dudos</a:t>
            </a:r>
            <a:br>
              <a:rPr lang="hu-HU" altLang="hu-HU" sz="1600"/>
            </a:br>
            <a:endParaRPr lang="hu-HU" altLang="hu-HU" sz="1600"/>
          </a:p>
        </p:txBody>
      </p:sp>
      <p:sp>
        <p:nvSpPr>
          <p:cNvPr id="307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68313" y="1628775"/>
            <a:ext cx="8229600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endParaRPr lang="hu-HU" altLang="hu-HU" sz="2400"/>
          </a:p>
          <a:p>
            <a:pPr>
              <a:buFont typeface="Wingdings" panose="05000000000000000000" pitchFamily="2" charset="2"/>
              <a:buNone/>
            </a:pPr>
            <a:endParaRPr lang="en-US" altLang="hu-HU" sz="2400"/>
          </a:p>
          <a:p>
            <a:endParaRPr lang="hu-HU" altLang="hu-HU" sz="2400"/>
          </a:p>
        </p:txBody>
      </p:sp>
      <p:pic>
        <p:nvPicPr>
          <p:cNvPr id="3079" name="Picture 7" descr="Képtalálat a következőre: „dubaji csillogás”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2060575"/>
            <a:ext cx="6121400" cy="367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44475"/>
            <a:ext cx="8385175" cy="884238"/>
          </a:xfrm>
        </p:spPr>
        <p:txBody>
          <a:bodyPr/>
          <a:lstStyle/>
          <a:p>
            <a:r>
              <a:rPr lang="hu-HU" altLang="hu-HU"/>
              <a:t>Levegő és vízszennyezés</a:t>
            </a:r>
          </a:p>
        </p:txBody>
      </p:sp>
      <p:pic>
        <p:nvPicPr>
          <p:cNvPr id="5124" name="Picture 4" descr="levegőszenny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981075"/>
            <a:ext cx="4895850" cy="30241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1763713" y="4960938"/>
            <a:ext cx="6694487" cy="103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vl="1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None/>
            </a:pPr>
            <a:r>
              <a:rPr lang="hu-HU" altLang="hu-HU" sz="2800" b="1"/>
              <a:t>Fejlődő országban ne igyál vizet,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None/>
            </a:pPr>
            <a:r>
              <a:rPr lang="hu-HU" altLang="hu-HU" sz="2800" b="1"/>
              <a:t>     fejlett országban ne vegyél levegőt!</a:t>
            </a:r>
          </a:p>
        </p:txBody>
      </p:sp>
      <p:pic>
        <p:nvPicPr>
          <p:cNvPr id="5128" name="Picture 6" descr="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916113"/>
            <a:ext cx="4500562" cy="3024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endParaRPr lang="hu-HU" altLang="hu-HU" sz="4000"/>
          </a:p>
        </p:txBody>
      </p:sp>
      <p:sp>
        <p:nvSpPr>
          <p:cNvPr id="1126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611188" y="1600200"/>
            <a:ext cx="7924800" cy="5257800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hu-HU" altLang="hu-HU" sz="1800"/>
          </a:p>
          <a:p>
            <a:pPr>
              <a:lnSpc>
                <a:spcPct val="80000"/>
              </a:lnSpc>
            </a:pPr>
            <a:endParaRPr lang="hu-HU" altLang="hu-HU" sz="1800"/>
          </a:p>
          <a:p>
            <a:pPr>
              <a:lnSpc>
                <a:spcPct val="80000"/>
              </a:lnSpc>
            </a:pPr>
            <a:endParaRPr lang="hu-HU" altLang="hu-HU" sz="1800"/>
          </a:p>
          <a:p>
            <a:pPr>
              <a:lnSpc>
                <a:spcPct val="80000"/>
              </a:lnSpc>
            </a:pPr>
            <a:endParaRPr lang="hu-HU" altLang="hu-HU" sz="1800"/>
          </a:p>
          <a:p>
            <a:pPr>
              <a:lnSpc>
                <a:spcPct val="80000"/>
              </a:lnSpc>
            </a:pPr>
            <a:r>
              <a:rPr lang="hu-HU" altLang="hu-HU" sz="1800"/>
              <a:t>A globális átlaghőmérséklet 2° C-os emelkedésének várható következményei:	</a:t>
            </a:r>
          </a:p>
          <a:p>
            <a:pPr>
              <a:lnSpc>
                <a:spcPct val="80000"/>
              </a:lnSpc>
            </a:pPr>
            <a:r>
              <a:rPr lang="hu-HU" altLang="hu-HU" sz="1800"/>
              <a:t>Emberek millióit fenyegeti majd éhínség, malária és árvizek, illetve milliárdokat az ivóvíz hiánya. Jelentős környezeti katasztrófákkal kell számolni a sarkvidékektől egészen a trópusokig.</a:t>
            </a:r>
          </a:p>
          <a:p>
            <a:pPr>
              <a:lnSpc>
                <a:spcPct val="80000"/>
              </a:lnSpc>
            </a:pPr>
            <a:r>
              <a:rPr lang="hu-HU" altLang="hu-HU" sz="1800"/>
              <a:t>Gazdasági összeomlás vár a legszegényebb, valamint a fejlődő országokra, különösen a dél-szaharai afrikai országokra, Dél-Ázsiára és Délkelet-Ázsia, valamint Latin-Amerika egyes államaira.</a:t>
            </a:r>
          </a:p>
          <a:p>
            <a:pPr>
              <a:lnSpc>
                <a:spcPct val="80000"/>
              </a:lnSpc>
            </a:pPr>
            <a:r>
              <a:rPr lang="hu-HU" altLang="hu-HU" sz="1800"/>
              <a:t>A tengerek szintjének megemelkedése beláthatatlan emberi veszteségeket okozhat tulajdonképpen bárhol a világon, főként azonban a fejlődő országok alacsonyabban fekvő területein, mint pl. Bangladesben, Dél-Kínában, de a tengerszintnél mélyebben elterülő európai államokban is (Belgium, Hollandia, Északnyugat-Németország). </a:t>
            </a:r>
          </a:p>
          <a:p>
            <a:pPr>
              <a:lnSpc>
                <a:spcPct val="80000"/>
              </a:lnSpc>
            </a:pPr>
            <a:r>
              <a:rPr lang="hu-HU" altLang="hu-HU" sz="1800"/>
              <a:t>A természetes élővilág pusztulása az életszínvonal zuhanását és hatalmas gazdasági veszteségeket okozhat, főként a legszegényebb és a fejlődő országokban.</a:t>
            </a:r>
            <a:br>
              <a:rPr lang="hu-HU" altLang="hu-HU" sz="1800"/>
            </a:br>
            <a:endParaRPr lang="hu-HU" altLang="hu-HU" sz="1800"/>
          </a:p>
        </p:txBody>
      </p:sp>
      <p:pic>
        <p:nvPicPr>
          <p:cNvPr id="11269" name="Picture 5" descr="Képtalálat a következőre: „meghökkent emberi arc”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88913"/>
            <a:ext cx="3384550" cy="2447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1" name="Picture 7" descr="Képtalálat a következőre: „csimpánz arc”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333375"/>
            <a:ext cx="1992312" cy="223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7" name="Picture 13" descr="Képtalálat a következőre: „pipacsmező”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188913"/>
            <a:ext cx="3240088" cy="2376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/>
              <a:t>talajszennyezés</a:t>
            </a:r>
          </a:p>
        </p:txBody>
      </p:sp>
      <p:sp>
        <p:nvSpPr>
          <p:cNvPr id="1229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hu-HU"/>
          </a:p>
        </p:txBody>
      </p:sp>
      <p:pic>
        <p:nvPicPr>
          <p:cNvPr id="12293" name="Picture 5" descr="Képtalálat a következőre: „talajszennyezés forrásai ppt”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46038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350"/>
            <a:ext cx="4899025" cy="313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0" y="20034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hu-HU"/>
          </a:p>
        </p:txBody>
      </p:sp>
      <p:pic>
        <p:nvPicPr>
          <p:cNvPr id="15364" name="Picture 4" descr="http://www.hvg.hu/image.aspx?id=bb2d49ab-6728-485c-8196-d00482d6acb6&amp;view=7fcefbf8-ac48-4ee6-aef5-32203afa118c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573463"/>
            <a:ext cx="5810250" cy="2486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107950" y="6318250"/>
            <a:ext cx="72739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hu-HU" sz="2000">
                <a:latin typeface="Helvetica" panose="020B0604020202020204" pitchFamily="34" charset="0"/>
                <a:cs typeface="Times New Roman" panose="02020603050405020304" pitchFamily="18" charset="0"/>
              </a:rPr>
              <a:t>A sarkvidéki tavakból felszabaduló metán-buborékok </a:t>
            </a:r>
            <a:endParaRPr lang="en-US" altLang="hu-HU" sz="2000"/>
          </a:p>
        </p:txBody>
      </p:sp>
      <p:pic>
        <p:nvPicPr>
          <p:cNvPr id="15366" name="Picture 6" descr="diagra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333375"/>
            <a:ext cx="3779837" cy="290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6300788" y="4292600"/>
            <a:ext cx="2520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hu-HU" altLang="hu-HU"/>
              <a:t>Gl</a:t>
            </a:r>
            <a:r>
              <a:rPr lang="en-US" altLang="hu-HU"/>
              <a:t>obális katasztrófa küszöbén állunk?</a:t>
            </a:r>
            <a:r>
              <a:rPr lang="hu-HU" altLang="hu-HU"/>
              <a:t> </a:t>
            </a:r>
            <a:endParaRPr lang="en-US" alt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body" idx="1"/>
          </p:nvPr>
        </p:nvSpPr>
        <p:spPr>
          <a:xfrm>
            <a:off x="179388" y="1268413"/>
            <a:ext cx="8507412" cy="4857750"/>
          </a:xfrm>
        </p:spPr>
        <p:txBody>
          <a:bodyPr/>
          <a:lstStyle/>
          <a:p>
            <a:r>
              <a:rPr lang="hu-HU" altLang="hu-HU" sz="1600"/>
              <a:t>Veszélyes vegyszerek hatásvizsgálata</a:t>
            </a:r>
          </a:p>
          <a:p>
            <a:pPr lvl="1"/>
            <a:r>
              <a:rPr lang="en-US" altLang="hu-HU" sz="1600"/>
              <a:t>jelenleg több mint 100 000 féle vegyszer létezik. A vegyszerek össztermelése az egész világon az 1930-as évi 1 millió tonnás értékről indulva napjainkra elérte az évi 400 milló tonnát.</a:t>
            </a:r>
            <a:endParaRPr lang="hu-HU" altLang="hu-HU" sz="1600"/>
          </a:p>
          <a:p>
            <a:pPr lvl="1"/>
            <a:r>
              <a:rPr lang="en-US" altLang="hu-HU" sz="1600"/>
              <a:t>A mai vegyszerek több mint 80 százalékánál nincsenek megfelelő ismereteink ahhoz, hogy ezeknek az egészségünkre és a környezetünkre gyakorolt esetleges káros hatásainak veszélyét felmérhessük. Több tudományos vizsgálat is kimutatta, hogy a mesterségesen előállított vegyszerek bejutnak az emberi és az állati szervezetbe. </a:t>
            </a:r>
            <a:r>
              <a:rPr lang="hu-HU" altLang="hu-HU" sz="1600"/>
              <a:t>(Greenfo 2005)</a:t>
            </a:r>
          </a:p>
          <a:p>
            <a:pPr lvl="1"/>
            <a:endParaRPr lang="hu-HU" altLang="hu-HU" sz="1600"/>
          </a:p>
          <a:p>
            <a:pPr lvl="1"/>
            <a:endParaRPr lang="en-US" altLang="hu-HU" sz="1600"/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468313" y="130175"/>
            <a:ext cx="8229600" cy="85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defRPr>
            </a:lvl2pPr>
            <a:lvl3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defRPr>
            </a:lvl3pPr>
            <a:lvl4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defRPr>
            </a:lvl4pPr>
            <a:lvl5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defRPr>
            </a:lvl9pPr>
          </a:lstStyle>
          <a:p>
            <a:r>
              <a:rPr lang="hu-HU" altLang="hu-HU" sz="3200">
                <a:latin typeface="Comic Sans MS" panose="030F0702030302020204" pitchFamily="66" charset="0"/>
              </a:rPr>
              <a:t>A környezetszennyezés-összegzés</a:t>
            </a:r>
            <a:endParaRPr lang="en-US" altLang="hu-HU" sz="3200">
              <a:latin typeface="Comic Sans MS" panose="030F0702030302020204" pitchFamily="66" charset="0"/>
            </a:endParaRPr>
          </a:p>
        </p:txBody>
      </p:sp>
      <p:pic>
        <p:nvPicPr>
          <p:cNvPr id="13317" name="Picture 5" descr="Képtalálat a következőre: „talajszennyezés következménye”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3860800"/>
            <a:ext cx="3455988" cy="273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9" name="AutoShape 7" descr="Képtalálat a következőre: „rákos  gyerekek”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13321" name="AutoShape 9" descr="Képtalálat a következőre: „rákos  gyerekek”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u-HU"/>
          </a:p>
        </p:txBody>
      </p:sp>
      <p:pic>
        <p:nvPicPr>
          <p:cNvPr id="13323" name="Picture 11" descr="Képtalálat a következőre: „rákos  gyerekek”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789363"/>
            <a:ext cx="4032250" cy="280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 sz="3200"/>
              <a:t>Mi válasszuk az élhető jövőt!</a:t>
            </a:r>
          </a:p>
        </p:txBody>
      </p:sp>
      <p:sp>
        <p:nvSpPr>
          <p:cNvPr id="1638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hu-HU"/>
          </a:p>
        </p:txBody>
      </p:sp>
      <p:pic>
        <p:nvPicPr>
          <p:cNvPr id="16389" name="Picture 5" descr="Képtalálat a következőre: „kerékpározás”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96975"/>
            <a:ext cx="3887787" cy="2592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1" name="Picture 7" descr="Képtalálat a következőre: „tiszta víz”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1196975"/>
            <a:ext cx="4176713" cy="2406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3" name="Picture 9" descr="Képtalálat a következőre: „élhetőváros”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789363"/>
            <a:ext cx="3743325" cy="2303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5" name="Picture 11" descr="Képtalálat a következőre: „szemetet szedő  gyerekek”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3573463"/>
            <a:ext cx="4321175" cy="2487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 sz="4000"/>
              <a:t>Köszönjük hogy figyelmesen olvastad, és hogy…..</a:t>
            </a:r>
          </a:p>
        </p:txBody>
      </p:sp>
      <p:sp>
        <p:nvSpPr>
          <p:cNvPr id="614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hu-HU"/>
          </a:p>
        </p:txBody>
      </p:sp>
      <p:pic>
        <p:nvPicPr>
          <p:cNvPr id="6149" name="Picture 5" descr="Április 22 - A Föld napj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2060575"/>
            <a:ext cx="6875463" cy="446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Üvegtáblák">
  <a:themeElements>
    <a:clrScheme name="Üvegtáblák 4">
      <a:dk1>
        <a:srgbClr val="006600"/>
      </a:dk1>
      <a:lt1>
        <a:srgbClr val="FFFFFF"/>
      </a:lt1>
      <a:dk2>
        <a:srgbClr val="008000"/>
      </a:dk2>
      <a:lt2>
        <a:srgbClr val="FFFFB7"/>
      </a:lt2>
      <a:accent1>
        <a:srgbClr val="99CC00"/>
      </a:accent1>
      <a:accent2>
        <a:srgbClr val="00CC00"/>
      </a:accent2>
      <a:accent3>
        <a:srgbClr val="AAC0AA"/>
      </a:accent3>
      <a:accent4>
        <a:srgbClr val="DADADA"/>
      </a:accent4>
      <a:accent5>
        <a:srgbClr val="CAE2AA"/>
      </a:accent5>
      <a:accent6>
        <a:srgbClr val="00B900"/>
      </a:accent6>
      <a:hlink>
        <a:srgbClr val="99FF66"/>
      </a:hlink>
      <a:folHlink>
        <a:srgbClr val="FFFF66"/>
      </a:folHlink>
    </a:clrScheme>
    <a:fontScheme name="Üvegtáblák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Üvegtáblák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Üvegtáblák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Üvegtáblák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Üvegtáblák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Üvegtáblák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Üvegtáblák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Üvegtáblák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Üvegtáblák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Glass Layers</Template>
  <TotalTime>134</TotalTime>
  <Words>317</Words>
  <Application>Microsoft Office PowerPoint</Application>
  <PresentationFormat>Diavetítés a képernyőre (4:3 oldalarány)</PresentationFormat>
  <Paragraphs>26</Paragraphs>
  <Slides>9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9</vt:i4>
      </vt:variant>
    </vt:vector>
  </HeadingPairs>
  <TitlesOfParts>
    <vt:vector size="16" baseType="lpstr">
      <vt:lpstr>Arial</vt:lpstr>
      <vt:lpstr>Wingdings</vt:lpstr>
      <vt:lpstr>Comic Sans MS</vt:lpstr>
      <vt:lpstr>Helvetica</vt:lpstr>
      <vt:lpstr>Times New Roman</vt:lpstr>
      <vt:lpstr>Arial Black</vt:lpstr>
      <vt:lpstr>Üvegtáblák</vt:lpstr>
      <vt:lpstr>Környezetszennyezés következményei összeállította: Székács suli 5-6. osztályos csapata</vt:lpstr>
      <vt:lpstr>„Mostanáig az ember úgy élt a Földön, mintha a rendelkezésére álló földterületek határtalanok, a levegő, a talaj, és a vízkészletek és az egyéb természeti források pedig kimeríthetetlenek lennének.”      René Dudos </vt:lpstr>
      <vt:lpstr>Levegő és vízszennyezés</vt:lpstr>
      <vt:lpstr>PowerPoint-bemutató</vt:lpstr>
      <vt:lpstr>talajszennyezés</vt:lpstr>
      <vt:lpstr>PowerPoint-bemutató</vt:lpstr>
      <vt:lpstr>PowerPoint-bemutató</vt:lpstr>
      <vt:lpstr>Mi válasszuk az élhető jövőt!</vt:lpstr>
      <vt:lpstr>Köszönjük hogy figyelmesen olvastad, és hogy…..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Környezetszennyezés következményei</dc:title>
  <dc:creator>Anya</dc:creator>
  <cp:lastModifiedBy>Szőke-Kilián Szilvia (Iroda)</cp:lastModifiedBy>
  <cp:revision>32</cp:revision>
  <dcterms:created xsi:type="dcterms:W3CDTF">2018-03-11T09:39:57Z</dcterms:created>
  <dcterms:modified xsi:type="dcterms:W3CDTF">2021-04-12T11:24:02Z</dcterms:modified>
</cp:coreProperties>
</file>