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64" r:id="rId5"/>
    <p:sldId id="265" r:id="rId6"/>
    <p:sldId id="268" r:id="rId7"/>
    <p:sldId id="266" r:id="rId8"/>
    <p:sldId id="269" r:id="rId9"/>
    <p:sldId id="259" r:id="rId1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800E48-B825-4A7B-9AF1-EC88173F9EA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983B-BC39-4BB6-8789-485E63957A9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78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89440-07E8-454D-853B-A71E3714F0F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684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1EBDA-7F16-41FB-BEDD-DF63954414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81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FC6D-F458-473C-AD4A-78556885706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07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63737-1550-4EA9-A80C-93A63810D26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311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3237-7C6C-41F6-B42B-21942CC1639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459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2D5F4-9F7C-4FB4-982D-D48F376ADE6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8221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C9E9D-8974-43D5-BC9F-BDA139F4F71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45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FD698-4C89-4DAF-A93D-D9EFC2BB2D1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995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5906D-5AC2-41FE-8A2F-70D8F1E1498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7700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 altLang="hu-HU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 altLang="hu-HU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7F2BAD-AFBD-4A8C-A10E-7A24C9677725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39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9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http://www.hvg.hu/image.aspx?id=bb2d49ab-6728-485c-8196-d00482d6acb6&amp;view=7fcefbf8-ac48-4ee6-aef5-32203afa11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1470025"/>
          </a:xfrm>
        </p:spPr>
        <p:txBody>
          <a:bodyPr/>
          <a:lstStyle/>
          <a:p>
            <a:r>
              <a:rPr lang="hu-HU" altLang="hu-HU" sz="4800"/>
              <a:t>Környezetszennyezés következményei</a:t>
            </a:r>
            <a:br>
              <a:rPr lang="hu-HU" altLang="hu-HU" sz="4800"/>
            </a:br>
            <a:r>
              <a:rPr lang="hu-HU" altLang="hu-HU" sz="3200"/>
              <a:t>összeállította: Székács suli 5-6. osztályos csapata</a:t>
            </a:r>
          </a:p>
        </p:txBody>
      </p:sp>
      <p:pic>
        <p:nvPicPr>
          <p:cNvPr id="2052" name="Picture 4" descr="Április 22 - A Föld napja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268" y="3356992"/>
            <a:ext cx="5824311" cy="33615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220072" y="2492896"/>
            <a:ext cx="375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dirty="0"/>
              <a:t>Természetismeret-Biológia szakkör</a:t>
            </a:r>
          </a:p>
          <a:p>
            <a:r>
              <a:rPr lang="hu-HU" altLang="hu-HU" dirty="0"/>
              <a:t>Koordinátor: Machan Zétény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692150"/>
            <a:ext cx="8229600" cy="1584325"/>
          </a:xfrm>
        </p:spPr>
        <p:txBody>
          <a:bodyPr/>
          <a:lstStyle/>
          <a:p>
            <a:r>
              <a:rPr lang="hu-HU" altLang="hu-HU" sz="1600"/>
              <a:t>„Mostanáig az ember úgy élt a Földön, mintha a rendelkezésére álló földterületek határtalanok, a levegő, a talaj, és a vízkészletek és az egyéb természeti források pedig kimeríthetetlenek lennének.”</a:t>
            </a:r>
            <a:br>
              <a:rPr lang="hu-HU" altLang="hu-HU" sz="1600"/>
            </a:br>
            <a:r>
              <a:rPr lang="hu-HU" altLang="hu-HU" sz="1600"/>
              <a:t>					René Dudos</a:t>
            </a:r>
            <a:br>
              <a:rPr lang="hu-HU" altLang="hu-HU" sz="1600"/>
            </a:br>
            <a:endParaRPr lang="hu-HU" altLang="hu-HU" sz="160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hu-HU" altLang="hu-HU" sz="2400"/>
          </a:p>
          <a:p>
            <a:pPr>
              <a:buFont typeface="Wingdings" panose="05000000000000000000" pitchFamily="2" charset="2"/>
              <a:buNone/>
            </a:pPr>
            <a:endParaRPr lang="en-US" altLang="hu-HU" sz="2400"/>
          </a:p>
          <a:p>
            <a:endParaRPr lang="hu-HU" altLang="hu-HU" sz="2400"/>
          </a:p>
        </p:txBody>
      </p:sp>
      <p:pic>
        <p:nvPicPr>
          <p:cNvPr id="3079" name="Picture 7" descr="Képtalálat a következőre: „dubaji csillog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61214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4238"/>
          </a:xfrm>
        </p:spPr>
        <p:txBody>
          <a:bodyPr/>
          <a:lstStyle/>
          <a:p>
            <a:r>
              <a:rPr lang="hu-HU" altLang="hu-HU"/>
              <a:t>Levegő és vízszennyezés</a:t>
            </a:r>
          </a:p>
        </p:txBody>
      </p:sp>
      <p:pic>
        <p:nvPicPr>
          <p:cNvPr id="5124" name="Picture 4" descr="levegőszenny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4895850" cy="302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63713" y="4960938"/>
            <a:ext cx="66944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hu-HU" altLang="hu-HU" sz="2800" b="1"/>
              <a:t>Fejlődő országban ne igyál vizet,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hu-HU" altLang="hu-HU" sz="2800" b="1"/>
              <a:t>     fejlett országban ne vegyél levegőt!</a:t>
            </a:r>
          </a:p>
        </p:txBody>
      </p:sp>
      <p:pic>
        <p:nvPicPr>
          <p:cNvPr id="5128" name="Picture 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113"/>
            <a:ext cx="450056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 sz="400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600200"/>
            <a:ext cx="7924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altLang="hu-HU" sz="1800"/>
          </a:p>
          <a:p>
            <a:pPr>
              <a:lnSpc>
                <a:spcPct val="80000"/>
              </a:lnSpc>
            </a:pPr>
            <a:endParaRPr lang="hu-HU" altLang="hu-HU" sz="1800"/>
          </a:p>
          <a:p>
            <a:pPr>
              <a:lnSpc>
                <a:spcPct val="80000"/>
              </a:lnSpc>
            </a:pPr>
            <a:endParaRPr lang="hu-HU" altLang="hu-HU" sz="1800"/>
          </a:p>
          <a:p>
            <a:pPr>
              <a:lnSpc>
                <a:spcPct val="80000"/>
              </a:lnSpc>
            </a:pPr>
            <a:endParaRPr lang="hu-HU" altLang="hu-HU" sz="1800"/>
          </a:p>
          <a:p>
            <a:pPr>
              <a:lnSpc>
                <a:spcPct val="80000"/>
              </a:lnSpc>
            </a:pPr>
            <a:r>
              <a:rPr lang="hu-HU" altLang="hu-HU" sz="1800"/>
              <a:t>A globális átlaghőmérséklet 2° C-os emelkedésének várható következményei:	</a:t>
            </a:r>
          </a:p>
          <a:p>
            <a:pPr>
              <a:lnSpc>
                <a:spcPct val="80000"/>
              </a:lnSpc>
            </a:pPr>
            <a:r>
              <a:rPr lang="hu-HU" altLang="hu-HU" sz="1800"/>
              <a:t>Emberek millióit fenyegeti majd éhínség, malária és árvizek, illetve milliárdokat az ivóvíz hiánya. Jelentős környezeti katasztrófákkal kell számolni a sarkvidékektől egészen a trópusokig.</a:t>
            </a:r>
          </a:p>
          <a:p>
            <a:pPr>
              <a:lnSpc>
                <a:spcPct val="80000"/>
              </a:lnSpc>
            </a:pPr>
            <a:r>
              <a:rPr lang="hu-HU" altLang="hu-HU" sz="1800"/>
              <a:t>Gazdasági összeomlás vár a legszegényebb, valamint a fejlődő országokra, különösen a dél-szaharai afrikai országokra, Dél-Ázsiára és Délkelet-Ázsia, valamint Latin-Amerika egyes államaira.</a:t>
            </a:r>
          </a:p>
          <a:p>
            <a:pPr>
              <a:lnSpc>
                <a:spcPct val="80000"/>
              </a:lnSpc>
            </a:pPr>
            <a:r>
              <a:rPr lang="hu-HU" altLang="hu-HU" sz="1800"/>
              <a:t>A tengerek szintjének megemelkedése beláthatatlan emberi veszteségeket okozhat tulajdonképpen bárhol a világon, főként azonban a fejlődő országok alacsonyabban fekvő területein, mint pl. Bangladesben, Dél-Kínában, de a tengerszintnél mélyebben elterülő európai államokban is (Belgium, Hollandia, Északnyugat-Németország). </a:t>
            </a:r>
          </a:p>
          <a:p>
            <a:pPr>
              <a:lnSpc>
                <a:spcPct val="80000"/>
              </a:lnSpc>
            </a:pPr>
            <a:r>
              <a:rPr lang="hu-HU" altLang="hu-HU" sz="1800"/>
              <a:t>A természetes élővilág pusztulása az életszínvonal zuhanását és hatalmas gazdasági veszteségeket okozhat, főként a legszegényebb és a fejlődő országokban.</a:t>
            </a:r>
            <a:br>
              <a:rPr lang="hu-HU" altLang="hu-HU" sz="1800"/>
            </a:br>
            <a:endParaRPr lang="hu-HU" altLang="hu-HU" sz="1800"/>
          </a:p>
        </p:txBody>
      </p:sp>
      <p:pic>
        <p:nvPicPr>
          <p:cNvPr id="11269" name="Picture 5" descr="Képtalálat a következőre: „meghökkent emberi arc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3845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Képtalálat a következőre: „csimpánz arc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9231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Képtalálat a következőre: „pipacsmező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32400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talajszennyezés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2293" name="Picture 5" descr="Képtalálat a következőre: „talajszennyezés forrásai pp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8990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00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15364" name="Picture 4" descr="http://www.hvg.hu/image.aspx?id=bb2d49ab-6728-485c-8196-d00482d6acb6&amp;view=7fcefbf8-ac48-4ee6-aef5-32203afa118c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58102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7950" y="6318250"/>
            <a:ext cx="727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hu-HU" sz="2000">
                <a:latin typeface="Helvetica" panose="020B0604020202020204" pitchFamily="34" charset="0"/>
                <a:cs typeface="Times New Roman" panose="02020603050405020304" pitchFamily="18" charset="0"/>
              </a:rPr>
              <a:t>A sarkvidéki tavakból felszabaduló metán-buborékok </a:t>
            </a:r>
            <a:endParaRPr lang="en-US" altLang="hu-HU" sz="2000"/>
          </a:p>
        </p:txBody>
      </p:sp>
      <p:pic>
        <p:nvPicPr>
          <p:cNvPr id="15366" name="Picture 6" descr="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377983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300788" y="42926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/>
              <a:t>Gl</a:t>
            </a:r>
            <a:r>
              <a:rPr lang="en-US" altLang="hu-HU"/>
              <a:t>obális katasztrófa küszöbén állunk?</a:t>
            </a:r>
            <a:r>
              <a:rPr lang="hu-HU" altLang="hu-HU"/>
              <a:t> </a:t>
            </a:r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268413"/>
            <a:ext cx="8507412" cy="4857750"/>
          </a:xfrm>
        </p:spPr>
        <p:txBody>
          <a:bodyPr/>
          <a:lstStyle/>
          <a:p>
            <a:r>
              <a:rPr lang="hu-HU" altLang="hu-HU" sz="1600"/>
              <a:t>Veszélyes vegyszerek hatásvizsgálata</a:t>
            </a:r>
          </a:p>
          <a:p>
            <a:pPr lvl="1"/>
            <a:r>
              <a:rPr lang="en-US" altLang="hu-HU" sz="1600"/>
              <a:t>jelenleg több mint 100 000 féle vegyszer létezik. A vegyszerek össztermelése az egész világon az 1930-as évi 1 millió tonnás értékről indulva napjainkra elérte az évi 400 milló tonnát.</a:t>
            </a:r>
            <a:endParaRPr lang="hu-HU" altLang="hu-HU" sz="1600"/>
          </a:p>
          <a:p>
            <a:pPr lvl="1"/>
            <a:r>
              <a:rPr lang="en-US" altLang="hu-HU" sz="1600"/>
              <a:t>A mai vegyszerek több mint 80 százalékánál nincsenek megfelelő ismereteink ahhoz, hogy ezeknek az egészségünkre és a környezetünkre gyakorolt esetleges káros hatásainak veszélyét felmérhessük. Több tudományos vizsgálat is kimutatta, hogy a mesterségesen előállított vegyszerek bejutnak az emberi és az állati szervezetbe. </a:t>
            </a:r>
            <a:r>
              <a:rPr lang="hu-HU" altLang="hu-HU" sz="1600"/>
              <a:t>(Greenfo 2005)</a:t>
            </a:r>
          </a:p>
          <a:p>
            <a:pPr lvl="1"/>
            <a:endParaRPr lang="hu-HU" altLang="hu-HU" sz="1600"/>
          </a:p>
          <a:p>
            <a:pPr lvl="1"/>
            <a:endParaRPr lang="en-US" altLang="hu-HU" sz="16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8313" y="130175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3200">
                <a:latin typeface="Comic Sans MS" panose="030F0702030302020204" pitchFamily="66" charset="0"/>
              </a:rPr>
              <a:t>A környezetszennyezés-összegzés</a:t>
            </a:r>
            <a:endParaRPr lang="en-US" altLang="hu-HU" sz="3200">
              <a:latin typeface="Comic Sans MS" panose="030F0702030302020204" pitchFamily="66" charset="0"/>
            </a:endParaRPr>
          </a:p>
        </p:txBody>
      </p:sp>
      <p:pic>
        <p:nvPicPr>
          <p:cNvPr id="13317" name="Picture 5" descr="Képtalálat a következőre: „talajszennyezés következménye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45598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AutoShape 7" descr="Képtalálat a következőre: „rákos  gyerekek”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1" name="AutoShape 9" descr="Képtalálat a következőre: „rákos  gyerekek”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13323" name="Picture 11" descr="Képtalálat a következőre: „rákos  gyerekek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403225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Mi válasszuk az élhető jövőt!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6389" name="Picture 5" descr="Képtalálat a következőre: „kerékpároz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887787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Képtalálat a következőre: „tiszta víz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176713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Képtalálat a következőre: „élhetőváro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3743325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Képtalálat a következőre: „szemetet szedő  gyerekek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3463"/>
            <a:ext cx="4321175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Köszönjük hogy figyelmesen olvastad, és hogy…..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6149" name="Picture 5" descr="Április 22 - A Föld nap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875463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Üvegtáblák">
  <a:themeElements>
    <a:clrScheme name="Üvegtáblák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Üvegtáblá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Üvegtáblák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vegtáblák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vegtáblák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134</TotalTime>
  <Words>317</Words>
  <Application>Microsoft Office PowerPoint</Application>
  <PresentationFormat>Diavetítés a képernyőre (4:3 oldalarány)</PresentationFormat>
  <Paragraphs>26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Wingdings</vt:lpstr>
      <vt:lpstr>Comic Sans MS</vt:lpstr>
      <vt:lpstr>Helvetica</vt:lpstr>
      <vt:lpstr>Times New Roman</vt:lpstr>
      <vt:lpstr>Arial Black</vt:lpstr>
      <vt:lpstr>Üvegtáblák</vt:lpstr>
      <vt:lpstr>Környezetszennyezés következményei összeállította: Székács suli 5-6. osztályos csapata</vt:lpstr>
      <vt:lpstr>„Mostanáig az ember úgy élt a Földön, mintha a rendelkezésére álló földterületek határtalanok, a levegő, a talaj, és a vízkészletek és az egyéb természeti források pedig kimeríthetetlenek lennének.”      René Dudos </vt:lpstr>
      <vt:lpstr>Levegő és vízszennyezés</vt:lpstr>
      <vt:lpstr>PowerPoint-bemutató</vt:lpstr>
      <vt:lpstr>talajszennyezés</vt:lpstr>
      <vt:lpstr>PowerPoint-bemutató</vt:lpstr>
      <vt:lpstr>PowerPoint-bemutató</vt:lpstr>
      <vt:lpstr>Mi válasszuk az élhető jövőt!</vt:lpstr>
      <vt:lpstr>Köszönjük hogy figyelmesen olvastad, és hogy…..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Környezetszennyezés következményei</dc:title>
  <dc:creator>Anya</dc:creator>
  <cp:lastModifiedBy>Szőke-Kilián Szilvia (Iroda)</cp:lastModifiedBy>
  <cp:revision>32</cp:revision>
  <dcterms:created xsi:type="dcterms:W3CDTF">2018-03-11T09:39:57Z</dcterms:created>
  <dcterms:modified xsi:type="dcterms:W3CDTF">2021-04-12T11:24:02Z</dcterms:modified>
</cp:coreProperties>
</file>